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9" r:id="rId3"/>
    <p:sldId id="257" r:id="rId4"/>
    <p:sldId id="258" r:id="rId5"/>
    <p:sldId id="259" r:id="rId6"/>
    <p:sldId id="260" r:id="rId7"/>
    <p:sldId id="261" r:id="rId8"/>
    <p:sldId id="262" r:id="rId9"/>
    <p:sldId id="263" r:id="rId10"/>
    <p:sldId id="264" r:id="rId11"/>
    <p:sldId id="265" r:id="rId12"/>
    <p:sldId id="268" r:id="rId13"/>
    <p:sldId id="270" r:id="rId14"/>
    <p:sldId id="266" r:id="rId15"/>
    <p:sldId id="267"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6395" autoAdjust="0"/>
  </p:normalViewPr>
  <p:slideViewPr>
    <p:cSldViewPr snapToGrid="0">
      <p:cViewPr varScale="1">
        <p:scale>
          <a:sx n="60" d="100"/>
          <a:sy n="60" d="100"/>
        </p:scale>
        <p:origin x="72" y="1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3151151-0D52-4770-B9E3-FAA6C660DD8F}" type="datetimeFigureOut">
              <a:rPr lang="en-US" smtClean="0"/>
              <a:t>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54BCC6-85BC-4820-94FD-1FF04033AA8E}" type="slidenum">
              <a:rPr lang="en-US" smtClean="0"/>
              <a:t>‹#›</a:t>
            </a:fld>
            <a:endParaRPr lang="en-US"/>
          </a:p>
        </p:txBody>
      </p:sp>
    </p:spTree>
    <p:extLst>
      <p:ext uri="{BB962C8B-B14F-4D97-AF65-F5344CB8AC3E}">
        <p14:creationId xmlns:p14="http://schemas.microsoft.com/office/powerpoint/2010/main" val="3785769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151151-0D52-4770-B9E3-FAA6C660DD8F}" type="datetimeFigureOut">
              <a:rPr lang="en-US" smtClean="0"/>
              <a:t>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54BCC6-85BC-4820-94FD-1FF04033AA8E}" type="slidenum">
              <a:rPr lang="en-US" smtClean="0"/>
              <a:t>‹#›</a:t>
            </a:fld>
            <a:endParaRPr lang="en-US"/>
          </a:p>
        </p:txBody>
      </p:sp>
    </p:spTree>
    <p:extLst>
      <p:ext uri="{BB962C8B-B14F-4D97-AF65-F5344CB8AC3E}">
        <p14:creationId xmlns:p14="http://schemas.microsoft.com/office/powerpoint/2010/main" val="3448273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151151-0D52-4770-B9E3-FAA6C660DD8F}" type="datetimeFigureOut">
              <a:rPr lang="en-US" smtClean="0"/>
              <a:t>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54BCC6-85BC-4820-94FD-1FF04033AA8E}" type="slidenum">
              <a:rPr lang="en-US" smtClean="0"/>
              <a:t>‹#›</a:t>
            </a:fld>
            <a:endParaRPr lang="en-US"/>
          </a:p>
        </p:txBody>
      </p:sp>
    </p:spTree>
    <p:extLst>
      <p:ext uri="{BB962C8B-B14F-4D97-AF65-F5344CB8AC3E}">
        <p14:creationId xmlns:p14="http://schemas.microsoft.com/office/powerpoint/2010/main" val="2152124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151151-0D52-4770-B9E3-FAA6C660DD8F}" type="datetimeFigureOut">
              <a:rPr lang="en-US" smtClean="0"/>
              <a:t>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54BCC6-85BC-4820-94FD-1FF04033AA8E}" type="slidenum">
              <a:rPr lang="en-US" smtClean="0"/>
              <a:t>‹#›</a:t>
            </a:fld>
            <a:endParaRPr lang="en-US"/>
          </a:p>
        </p:txBody>
      </p:sp>
    </p:spTree>
    <p:extLst>
      <p:ext uri="{BB962C8B-B14F-4D97-AF65-F5344CB8AC3E}">
        <p14:creationId xmlns:p14="http://schemas.microsoft.com/office/powerpoint/2010/main" val="4099278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3151151-0D52-4770-B9E3-FAA6C660DD8F}" type="datetimeFigureOut">
              <a:rPr lang="en-US" smtClean="0"/>
              <a:t>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54BCC6-85BC-4820-94FD-1FF04033AA8E}" type="slidenum">
              <a:rPr lang="en-US" smtClean="0"/>
              <a:t>‹#›</a:t>
            </a:fld>
            <a:endParaRPr lang="en-US"/>
          </a:p>
        </p:txBody>
      </p:sp>
    </p:spTree>
    <p:extLst>
      <p:ext uri="{BB962C8B-B14F-4D97-AF65-F5344CB8AC3E}">
        <p14:creationId xmlns:p14="http://schemas.microsoft.com/office/powerpoint/2010/main" val="2641580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3151151-0D52-4770-B9E3-FAA6C660DD8F}" type="datetimeFigureOut">
              <a:rPr lang="en-US" smtClean="0"/>
              <a:t>1/16/2020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54BCC6-85BC-4820-94FD-1FF04033AA8E}" type="slidenum">
              <a:rPr lang="en-US" smtClean="0"/>
              <a:t>‹#›</a:t>
            </a:fld>
            <a:endParaRPr lang="en-US"/>
          </a:p>
        </p:txBody>
      </p:sp>
    </p:spTree>
    <p:extLst>
      <p:ext uri="{BB962C8B-B14F-4D97-AF65-F5344CB8AC3E}">
        <p14:creationId xmlns:p14="http://schemas.microsoft.com/office/powerpoint/2010/main" val="3375073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3151151-0D52-4770-B9E3-FAA6C660DD8F}" type="datetimeFigureOut">
              <a:rPr lang="en-US" smtClean="0"/>
              <a:t>1/16/2020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D54BCC6-85BC-4820-94FD-1FF04033AA8E}" type="slidenum">
              <a:rPr lang="en-US" smtClean="0"/>
              <a:t>‹#›</a:t>
            </a:fld>
            <a:endParaRPr lang="en-US"/>
          </a:p>
        </p:txBody>
      </p:sp>
    </p:spTree>
    <p:extLst>
      <p:ext uri="{BB962C8B-B14F-4D97-AF65-F5344CB8AC3E}">
        <p14:creationId xmlns:p14="http://schemas.microsoft.com/office/powerpoint/2010/main" val="23971415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3151151-0D52-4770-B9E3-FAA6C660DD8F}" type="datetimeFigureOut">
              <a:rPr lang="en-US" smtClean="0"/>
              <a:t>1/16/2020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D54BCC6-85BC-4820-94FD-1FF04033AA8E}" type="slidenum">
              <a:rPr lang="en-US" smtClean="0"/>
              <a:t>‹#›</a:t>
            </a:fld>
            <a:endParaRPr lang="en-US"/>
          </a:p>
        </p:txBody>
      </p:sp>
    </p:spTree>
    <p:extLst>
      <p:ext uri="{BB962C8B-B14F-4D97-AF65-F5344CB8AC3E}">
        <p14:creationId xmlns:p14="http://schemas.microsoft.com/office/powerpoint/2010/main" val="244557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151151-0D52-4770-B9E3-FAA6C660DD8F}" type="datetimeFigureOut">
              <a:rPr lang="en-US" smtClean="0"/>
              <a:t>1/16/2020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D54BCC6-85BC-4820-94FD-1FF04033AA8E}" type="slidenum">
              <a:rPr lang="en-US" smtClean="0"/>
              <a:t>‹#›</a:t>
            </a:fld>
            <a:endParaRPr lang="en-US"/>
          </a:p>
        </p:txBody>
      </p:sp>
    </p:spTree>
    <p:extLst>
      <p:ext uri="{BB962C8B-B14F-4D97-AF65-F5344CB8AC3E}">
        <p14:creationId xmlns:p14="http://schemas.microsoft.com/office/powerpoint/2010/main" val="41464676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3151151-0D52-4770-B9E3-FAA6C660DD8F}" type="datetimeFigureOut">
              <a:rPr lang="en-US" smtClean="0"/>
              <a:t>1/16/2020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54BCC6-85BC-4820-94FD-1FF04033AA8E}" type="slidenum">
              <a:rPr lang="en-US" smtClean="0"/>
              <a:t>‹#›</a:t>
            </a:fld>
            <a:endParaRPr lang="en-US"/>
          </a:p>
        </p:txBody>
      </p:sp>
    </p:spTree>
    <p:extLst>
      <p:ext uri="{BB962C8B-B14F-4D97-AF65-F5344CB8AC3E}">
        <p14:creationId xmlns:p14="http://schemas.microsoft.com/office/powerpoint/2010/main" val="747877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3151151-0D52-4770-B9E3-FAA6C660DD8F}" type="datetimeFigureOut">
              <a:rPr lang="en-US" smtClean="0"/>
              <a:t>1/16/2020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54BCC6-85BC-4820-94FD-1FF04033AA8E}" type="slidenum">
              <a:rPr lang="en-US" smtClean="0"/>
              <a:t>‹#›</a:t>
            </a:fld>
            <a:endParaRPr lang="en-US"/>
          </a:p>
        </p:txBody>
      </p:sp>
    </p:spTree>
    <p:extLst>
      <p:ext uri="{BB962C8B-B14F-4D97-AF65-F5344CB8AC3E}">
        <p14:creationId xmlns:p14="http://schemas.microsoft.com/office/powerpoint/2010/main" val="2759887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151151-0D52-4770-B9E3-FAA6C660DD8F}" type="datetimeFigureOut">
              <a:rPr lang="en-US" smtClean="0"/>
              <a:t>1/16/2020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54BCC6-85BC-4820-94FD-1FF04033AA8E}" type="slidenum">
              <a:rPr lang="en-US" smtClean="0"/>
              <a:t>‹#›</a:t>
            </a:fld>
            <a:endParaRPr lang="en-US"/>
          </a:p>
        </p:txBody>
      </p:sp>
    </p:spTree>
    <p:extLst>
      <p:ext uri="{BB962C8B-B14F-4D97-AF65-F5344CB8AC3E}">
        <p14:creationId xmlns:p14="http://schemas.microsoft.com/office/powerpoint/2010/main" val="2141520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youtube.com/watch?v=KDu_VF9xaGk&amp;t=870s"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PL-SQL Course</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4261846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7603" y="299258"/>
            <a:ext cx="5956185" cy="5761391"/>
          </a:xfrm>
          <a:prstGeom prst="rect">
            <a:avLst/>
          </a:prstGeom>
        </p:spPr>
      </p:pic>
      <p:pic>
        <p:nvPicPr>
          <p:cNvPr id="3" name="Picture 2"/>
          <p:cNvPicPr>
            <a:picLocks noChangeAspect="1"/>
          </p:cNvPicPr>
          <p:nvPr/>
        </p:nvPicPr>
        <p:blipFill>
          <a:blip r:embed="rId3"/>
          <a:stretch>
            <a:fillRect/>
          </a:stretch>
        </p:blipFill>
        <p:spPr>
          <a:xfrm>
            <a:off x="6010101" y="555691"/>
            <a:ext cx="5165604" cy="5399035"/>
          </a:xfrm>
          <a:prstGeom prst="rect">
            <a:avLst/>
          </a:prstGeom>
        </p:spPr>
      </p:pic>
    </p:spTree>
    <p:extLst>
      <p:ext uri="{BB962C8B-B14F-4D97-AF65-F5344CB8AC3E}">
        <p14:creationId xmlns:p14="http://schemas.microsoft.com/office/powerpoint/2010/main" val="3063433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89768" y="1978429"/>
            <a:ext cx="3948545" cy="2031325"/>
          </a:xfrm>
          <a:prstGeom prst="rect">
            <a:avLst/>
          </a:prstGeom>
          <a:noFill/>
        </p:spPr>
        <p:txBody>
          <a:bodyPr wrap="square" rtlCol="0">
            <a:spAutoFit/>
          </a:bodyPr>
          <a:lstStyle/>
          <a:p>
            <a:r>
              <a:rPr lang="en-US" dirty="0" smtClean="0"/>
              <a:t>Scalar: Don’t have internal components</a:t>
            </a:r>
          </a:p>
          <a:p>
            <a:r>
              <a:rPr lang="en-US" dirty="0" smtClean="0"/>
              <a:t>Composite: have internal components e.g. record/collections. Can be </a:t>
            </a:r>
            <a:r>
              <a:rPr lang="en-US" dirty="0" smtClean="0"/>
              <a:t>accessed </a:t>
            </a:r>
            <a:r>
              <a:rPr lang="en-US" dirty="0" smtClean="0"/>
              <a:t>by . Notation</a:t>
            </a:r>
          </a:p>
          <a:p>
            <a:r>
              <a:rPr lang="en-US" dirty="0" smtClean="0"/>
              <a:t>Ref: Cursors</a:t>
            </a:r>
          </a:p>
          <a:p>
            <a:r>
              <a:rPr lang="en-US" dirty="0" smtClean="0"/>
              <a:t>Other: For images </a:t>
            </a:r>
            <a:r>
              <a:rPr lang="en-US" dirty="0" err="1" smtClean="0"/>
              <a:t>etc</a:t>
            </a:r>
            <a:r>
              <a:rPr lang="en-US" dirty="0" smtClean="0"/>
              <a:t> (BLOB = Binary</a:t>
            </a:r>
          </a:p>
          <a:p>
            <a:r>
              <a:rPr lang="en-US" dirty="0" smtClean="0"/>
              <a:t>BFILE = Stores files outside </a:t>
            </a:r>
            <a:r>
              <a:rPr lang="en-US" dirty="0" err="1" smtClean="0"/>
              <a:t>db</a:t>
            </a:r>
            <a:r>
              <a:rPr lang="en-US" dirty="0" smtClean="0"/>
              <a:t> as link</a:t>
            </a:r>
            <a:endParaRPr lang="en-US" dirty="0"/>
          </a:p>
        </p:txBody>
      </p:sp>
      <p:pic>
        <p:nvPicPr>
          <p:cNvPr id="3" name="Picture 2"/>
          <p:cNvPicPr>
            <a:picLocks noChangeAspect="1"/>
          </p:cNvPicPr>
          <p:nvPr/>
        </p:nvPicPr>
        <p:blipFill>
          <a:blip r:embed="rId2"/>
          <a:stretch>
            <a:fillRect/>
          </a:stretch>
        </p:blipFill>
        <p:spPr>
          <a:xfrm>
            <a:off x="380029" y="144971"/>
            <a:ext cx="4615919" cy="3193474"/>
          </a:xfrm>
          <a:prstGeom prst="rect">
            <a:avLst/>
          </a:prstGeom>
        </p:spPr>
      </p:pic>
      <p:pic>
        <p:nvPicPr>
          <p:cNvPr id="4" name="Picture 3"/>
          <p:cNvPicPr>
            <a:picLocks noChangeAspect="1"/>
          </p:cNvPicPr>
          <p:nvPr/>
        </p:nvPicPr>
        <p:blipFill>
          <a:blip r:embed="rId3"/>
          <a:stretch>
            <a:fillRect/>
          </a:stretch>
        </p:blipFill>
        <p:spPr>
          <a:xfrm>
            <a:off x="715238" y="2994091"/>
            <a:ext cx="6200951" cy="3591808"/>
          </a:xfrm>
          <a:prstGeom prst="rect">
            <a:avLst/>
          </a:prstGeom>
        </p:spPr>
      </p:pic>
    </p:spTree>
    <p:extLst>
      <p:ext uri="{BB962C8B-B14F-4D97-AF65-F5344CB8AC3E}">
        <p14:creationId xmlns:p14="http://schemas.microsoft.com/office/powerpoint/2010/main" val="748861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88781" y="550580"/>
            <a:ext cx="5685013" cy="5806943"/>
          </a:xfrm>
          <a:prstGeom prst="rect">
            <a:avLst/>
          </a:prstGeom>
        </p:spPr>
      </p:pic>
      <p:sp>
        <p:nvSpPr>
          <p:cNvPr id="3" name="TextBox 2"/>
          <p:cNvSpPr txBox="1"/>
          <p:nvPr/>
        </p:nvSpPr>
        <p:spPr>
          <a:xfrm>
            <a:off x="8554453" y="1371600"/>
            <a:ext cx="3026982" cy="646331"/>
          </a:xfrm>
          <a:prstGeom prst="rect">
            <a:avLst/>
          </a:prstGeom>
          <a:noFill/>
        </p:spPr>
        <p:txBody>
          <a:bodyPr wrap="none" rtlCol="0">
            <a:spAutoFit/>
          </a:bodyPr>
          <a:lstStyle/>
          <a:p>
            <a:r>
              <a:rPr lang="en-US" dirty="0" smtClean="0"/>
              <a:t>Char are defined by ‘ ’ and not</a:t>
            </a:r>
          </a:p>
          <a:p>
            <a:r>
              <a:rPr lang="en-US" dirty="0" smtClean="0"/>
              <a:t>“ ”</a:t>
            </a:r>
            <a:endParaRPr lang="en-US" dirty="0"/>
          </a:p>
        </p:txBody>
      </p:sp>
    </p:spTree>
    <p:extLst>
      <p:ext uri="{BB962C8B-B14F-4D97-AF65-F5344CB8AC3E}">
        <p14:creationId xmlns:p14="http://schemas.microsoft.com/office/powerpoint/2010/main" val="1899868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1280" y="275134"/>
            <a:ext cx="4785817" cy="2870107"/>
          </a:xfrm>
          <a:prstGeom prst="rect">
            <a:avLst/>
          </a:prstGeom>
        </p:spPr>
      </p:pic>
      <p:pic>
        <p:nvPicPr>
          <p:cNvPr id="3" name="Picture 2"/>
          <p:cNvPicPr>
            <a:picLocks noChangeAspect="1"/>
          </p:cNvPicPr>
          <p:nvPr/>
        </p:nvPicPr>
        <p:blipFill>
          <a:blip r:embed="rId3"/>
          <a:stretch>
            <a:fillRect/>
          </a:stretch>
        </p:blipFill>
        <p:spPr>
          <a:xfrm>
            <a:off x="551111" y="2836981"/>
            <a:ext cx="5231000" cy="3570762"/>
          </a:xfrm>
          <a:prstGeom prst="rect">
            <a:avLst/>
          </a:prstGeom>
        </p:spPr>
      </p:pic>
    </p:spTree>
    <p:extLst>
      <p:ext uri="{BB962C8B-B14F-4D97-AF65-F5344CB8AC3E}">
        <p14:creationId xmlns:p14="http://schemas.microsoft.com/office/powerpoint/2010/main" val="3462387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6910" y="310453"/>
            <a:ext cx="5918828" cy="5512484"/>
          </a:xfrm>
          <a:prstGeom prst="rect">
            <a:avLst/>
          </a:prstGeom>
        </p:spPr>
      </p:pic>
      <p:sp>
        <p:nvSpPr>
          <p:cNvPr id="3" name="TextBox 2"/>
          <p:cNvSpPr txBox="1"/>
          <p:nvPr/>
        </p:nvSpPr>
        <p:spPr>
          <a:xfrm>
            <a:off x="711354" y="5171268"/>
            <a:ext cx="3056313" cy="1200329"/>
          </a:xfrm>
          <a:prstGeom prst="rect">
            <a:avLst/>
          </a:prstGeom>
          <a:noFill/>
        </p:spPr>
        <p:txBody>
          <a:bodyPr wrap="square" rtlCol="0">
            <a:spAutoFit/>
          </a:bodyPr>
          <a:lstStyle/>
          <a:p>
            <a:r>
              <a:rPr lang="en-US" dirty="0" smtClean="0"/>
              <a:t>Need a precision of 5 with scale 2 to round the numbers after the decimal point</a:t>
            </a:r>
          </a:p>
          <a:p>
            <a:r>
              <a:rPr lang="en-US" dirty="0" smtClean="0"/>
              <a:t>Precision = significant digits</a:t>
            </a:r>
            <a:endParaRPr lang="en-US" dirty="0"/>
          </a:p>
        </p:txBody>
      </p:sp>
      <p:pic>
        <p:nvPicPr>
          <p:cNvPr id="4" name="Picture 3"/>
          <p:cNvPicPr>
            <a:picLocks noChangeAspect="1"/>
          </p:cNvPicPr>
          <p:nvPr/>
        </p:nvPicPr>
        <p:blipFill>
          <a:blip r:embed="rId3"/>
          <a:stretch>
            <a:fillRect/>
          </a:stretch>
        </p:blipFill>
        <p:spPr>
          <a:xfrm>
            <a:off x="6020487" y="508001"/>
            <a:ext cx="5315692" cy="4940730"/>
          </a:xfrm>
          <a:prstGeom prst="rect">
            <a:avLst/>
          </a:prstGeom>
        </p:spPr>
      </p:pic>
    </p:spTree>
    <p:extLst>
      <p:ext uri="{BB962C8B-B14F-4D97-AF65-F5344CB8AC3E}">
        <p14:creationId xmlns:p14="http://schemas.microsoft.com/office/powerpoint/2010/main" val="1561062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9094" y="274662"/>
            <a:ext cx="5508659" cy="4546720"/>
          </a:xfrm>
          <a:prstGeom prst="rect">
            <a:avLst/>
          </a:prstGeom>
        </p:spPr>
      </p:pic>
      <p:pic>
        <p:nvPicPr>
          <p:cNvPr id="3" name="Picture 2"/>
          <p:cNvPicPr>
            <a:picLocks noChangeAspect="1"/>
          </p:cNvPicPr>
          <p:nvPr/>
        </p:nvPicPr>
        <p:blipFill>
          <a:blip r:embed="rId3"/>
          <a:stretch>
            <a:fillRect/>
          </a:stretch>
        </p:blipFill>
        <p:spPr>
          <a:xfrm>
            <a:off x="5701741" y="2092331"/>
            <a:ext cx="6098578" cy="4225343"/>
          </a:xfrm>
          <a:prstGeom prst="rect">
            <a:avLst/>
          </a:prstGeom>
        </p:spPr>
      </p:pic>
    </p:spTree>
    <p:extLst>
      <p:ext uri="{BB962C8B-B14F-4D97-AF65-F5344CB8AC3E}">
        <p14:creationId xmlns:p14="http://schemas.microsoft.com/office/powerpoint/2010/main" val="3463819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75536" y="1087428"/>
            <a:ext cx="2766598" cy="646331"/>
          </a:xfrm>
          <a:prstGeom prst="rect">
            <a:avLst/>
          </a:prstGeom>
          <a:noFill/>
        </p:spPr>
        <p:txBody>
          <a:bodyPr wrap="square" rtlCol="0">
            <a:spAutoFit/>
          </a:bodyPr>
          <a:lstStyle/>
          <a:p>
            <a:r>
              <a:rPr lang="en-US" dirty="0" smtClean="0"/>
              <a:t>To set constraints and compatibility with ISO/ANSI</a:t>
            </a:r>
            <a:endParaRPr lang="en-US" dirty="0"/>
          </a:p>
        </p:txBody>
      </p:sp>
      <p:pic>
        <p:nvPicPr>
          <p:cNvPr id="4" name="Picture 3"/>
          <p:cNvPicPr>
            <a:picLocks noChangeAspect="1"/>
          </p:cNvPicPr>
          <p:nvPr/>
        </p:nvPicPr>
        <p:blipFill>
          <a:blip r:embed="rId2"/>
          <a:stretch>
            <a:fillRect/>
          </a:stretch>
        </p:blipFill>
        <p:spPr>
          <a:xfrm>
            <a:off x="264092" y="202020"/>
            <a:ext cx="6414106" cy="4679567"/>
          </a:xfrm>
          <a:prstGeom prst="rect">
            <a:avLst/>
          </a:prstGeom>
        </p:spPr>
      </p:pic>
      <p:pic>
        <p:nvPicPr>
          <p:cNvPr id="5" name="Picture 4"/>
          <p:cNvPicPr>
            <a:picLocks noChangeAspect="1"/>
          </p:cNvPicPr>
          <p:nvPr/>
        </p:nvPicPr>
        <p:blipFill>
          <a:blip r:embed="rId3"/>
          <a:stretch>
            <a:fillRect/>
          </a:stretch>
        </p:blipFill>
        <p:spPr>
          <a:xfrm>
            <a:off x="6440058" y="3468380"/>
            <a:ext cx="5276421" cy="3062109"/>
          </a:xfrm>
          <a:prstGeom prst="rect">
            <a:avLst/>
          </a:prstGeom>
        </p:spPr>
      </p:pic>
    </p:spTree>
    <p:extLst>
      <p:ext uri="{BB962C8B-B14F-4D97-AF65-F5344CB8AC3E}">
        <p14:creationId xmlns:p14="http://schemas.microsoft.com/office/powerpoint/2010/main" val="1308254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0409" y="333322"/>
            <a:ext cx="6410951" cy="6087407"/>
          </a:xfrm>
          <a:prstGeom prst="rect">
            <a:avLst/>
          </a:prstGeom>
        </p:spPr>
      </p:pic>
      <p:sp>
        <p:nvSpPr>
          <p:cNvPr id="3" name="TextBox 2"/>
          <p:cNvSpPr txBox="1"/>
          <p:nvPr/>
        </p:nvSpPr>
        <p:spPr>
          <a:xfrm>
            <a:off x="8029304" y="992776"/>
            <a:ext cx="3483428" cy="2031325"/>
          </a:xfrm>
          <a:prstGeom prst="rect">
            <a:avLst/>
          </a:prstGeom>
          <a:noFill/>
        </p:spPr>
        <p:txBody>
          <a:bodyPr wrap="square" rtlCol="0">
            <a:spAutoFit/>
          </a:bodyPr>
          <a:lstStyle/>
          <a:p>
            <a:r>
              <a:rPr lang="en-US" dirty="0" smtClean="0"/>
              <a:t>Good when a variable is dependent on another column of another table. However, the NULL constraints do not apply. But with another variable declared in the same block, then data type and constrains are both inherited</a:t>
            </a:r>
          </a:p>
        </p:txBody>
      </p:sp>
    </p:spTree>
    <p:extLst>
      <p:ext uri="{BB962C8B-B14F-4D97-AF65-F5344CB8AC3E}">
        <p14:creationId xmlns:p14="http://schemas.microsoft.com/office/powerpoint/2010/main" val="1436741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7816" y="0"/>
            <a:ext cx="5728447" cy="4280845"/>
          </a:xfrm>
          <a:prstGeom prst="rect">
            <a:avLst/>
          </a:prstGeom>
        </p:spPr>
      </p:pic>
      <p:sp>
        <p:nvSpPr>
          <p:cNvPr id="3" name="TextBox 2"/>
          <p:cNvSpPr txBox="1"/>
          <p:nvPr/>
        </p:nvSpPr>
        <p:spPr>
          <a:xfrm>
            <a:off x="8151223" y="862148"/>
            <a:ext cx="3422212" cy="2031325"/>
          </a:xfrm>
          <a:prstGeom prst="rect">
            <a:avLst/>
          </a:prstGeom>
          <a:noFill/>
        </p:spPr>
        <p:txBody>
          <a:bodyPr wrap="square" rtlCol="0">
            <a:spAutoFit/>
          </a:bodyPr>
          <a:lstStyle/>
          <a:p>
            <a:r>
              <a:rPr lang="en-US" dirty="0" smtClean="0"/>
              <a:t>Good </a:t>
            </a:r>
            <a:r>
              <a:rPr lang="en-US" dirty="0"/>
              <a:t>because these are </a:t>
            </a:r>
            <a:r>
              <a:rPr lang="en-US" dirty="0" smtClean="0"/>
              <a:t>faster as they are directly hardware dependent, unlike other data types which are software dependent. So if you are sure of the number range, like in a for-loop, good to use these</a:t>
            </a:r>
            <a:endParaRPr lang="en-US" dirty="0"/>
          </a:p>
        </p:txBody>
      </p:sp>
      <p:pic>
        <p:nvPicPr>
          <p:cNvPr id="4" name="Picture 3"/>
          <p:cNvPicPr>
            <a:picLocks noChangeAspect="1"/>
          </p:cNvPicPr>
          <p:nvPr/>
        </p:nvPicPr>
        <p:blipFill>
          <a:blip r:embed="rId3"/>
          <a:stretch>
            <a:fillRect/>
          </a:stretch>
        </p:blipFill>
        <p:spPr>
          <a:xfrm>
            <a:off x="5896263" y="3120092"/>
            <a:ext cx="5432612" cy="3448619"/>
          </a:xfrm>
          <a:prstGeom prst="rect">
            <a:avLst/>
          </a:prstGeom>
        </p:spPr>
      </p:pic>
      <p:sp>
        <p:nvSpPr>
          <p:cNvPr id="5" name="TextBox 4"/>
          <p:cNvSpPr txBox="1"/>
          <p:nvPr/>
        </p:nvSpPr>
        <p:spPr>
          <a:xfrm>
            <a:off x="573741" y="4210007"/>
            <a:ext cx="5513295" cy="2585323"/>
          </a:xfrm>
          <a:prstGeom prst="rect">
            <a:avLst/>
          </a:prstGeom>
          <a:noFill/>
        </p:spPr>
        <p:txBody>
          <a:bodyPr wrap="square" rtlCol="0">
            <a:spAutoFit/>
          </a:bodyPr>
          <a:lstStyle/>
          <a:p>
            <a:r>
              <a:rPr lang="en-US" dirty="0" smtClean="0"/>
              <a:t>Binary data types are even more efficient since they are in base 2, but be careful as numeric calculations may not be very accurate (</a:t>
            </a:r>
            <a:r>
              <a:rPr lang="en-US" dirty="0" err="1" smtClean="0"/>
              <a:t>e.g</a:t>
            </a:r>
            <a:r>
              <a:rPr lang="en-US" dirty="0" smtClean="0"/>
              <a:t> we get 3.599 instead of 3.6. So for </a:t>
            </a:r>
            <a:r>
              <a:rPr lang="en-US" dirty="0" err="1" smtClean="0"/>
              <a:t>nrs</a:t>
            </a:r>
            <a:r>
              <a:rPr lang="en-US" dirty="0" smtClean="0"/>
              <a:t> with a small range or where precision is not important use binary. Also, take into account numeric precedence, if an operation involves number and binary double, the result will be converted to binary double</a:t>
            </a:r>
          </a:p>
          <a:p>
            <a:r>
              <a:rPr lang="en-US" dirty="0" smtClean="0"/>
              <a:t>Also this datatype does not result in numerical overflow/underflow errors, divby0 error</a:t>
            </a:r>
            <a:endParaRPr lang="en-US" dirty="0"/>
          </a:p>
        </p:txBody>
      </p:sp>
    </p:spTree>
    <p:extLst>
      <p:ext uri="{BB962C8B-B14F-4D97-AF65-F5344CB8AC3E}">
        <p14:creationId xmlns:p14="http://schemas.microsoft.com/office/powerpoint/2010/main" val="18619544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09839" y="671160"/>
            <a:ext cx="5835319" cy="4937159"/>
          </a:xfrm>
          <a:prstGeom prst="rect">
            <a:avLst/>
          </a:prstGeom>
        </p:spPr>
      </p:pic>
      <p:sp>
        <p:nvSpPr>
          <p:cNvPr id="3" name="Line Callout 1 2"/>
          <p:cNvSpPr/>
          <p:nvPr/>
        </p:nvSpPr>
        <p:spPr>
          <a:xfrm>
            <a:off x="7576457" y="3714505"/>
            <a:ext cx="3640183" cy="1005541"/>
          </a:xfrm>
          <a:prstGeom prst="borderCallout1">
            <a:avLst>
              <a:gd name="adj1" fmla="val 35205"/>
              <a:gd name="adj2" fmla="val -5223"/>
              <a:gd name="adj3" fmla="val 71091"/>
              <a:gd name="adj4" fmla="val -1330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For English characters. </a:t>
            </a:r>
            <a:br>
              <a:rPr lang="en-US" dirty="0" smtClean="0"/>
            </a:br>
            <a:r>
              <a:rPr lang="en-US" dirty="0" smtClean="0"/>
              <a:t>NVARCHAR2 for other roman languages like French</a:t>
            </a:r>
          </a:p>
        </p:txBody>
      </p:sp>
      <p:sp>
        <p:nvSpPr>
          <p:cNvPr id="4" name="Line Callout 1 3"/>
          <p:cNvSpPr/>
          <p:nvPr/>
        </p:nvSpPr>
        <p:spPr>
          <a:xfrm>
            <a:off x="7435537" y="1543446"/>
            <a:ext cx="3640183" cy="1005541"/>
          </a:xfrm>
          <a:prstGeom prst="borderCallout1">
            <a:avLst>
              <a:gd name="adj1" fmla="val 18750"/>
              <a:gd name="adj2" fmla="val -8333"/>
              <a:gd name="adj3" fmla="val 81484"/>
              <a:gd name="adj4" fmla="val -1191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For global  usage, supports all </a:t>
            </a:r>
            <a:r>
              <a:rPr lang="en-US" dirty="0" err="1" smtClean="0"/>
              <a:t>langs</a:t>
            </a:r>
            <a:r>
              <a:rPr lang="en-US" dirty="0" smtClean="0"/>
              <a:t/>
            </a:r>
            <a:br>
              <a:rPr lang="en-US" dirty="0" smtClean="0"/>
            </a:br>
            <a:r>
              <a:rPr lang="en-US" dirty="0" smtClean="0"/>
              <a:t>VARCHAR2 best, most space efficient </a:t>
            </a:r>
            <a:r>
              <a:rPr lang="en-US" dirty="0" smtClean="0"/>
              <a:t>and </a:t>
            </a:r>
            <a:r>
              <a:rPr lang="en-US" dirty="0" smtClean="0"/>
              <a:t>supportive</a:t>
            </a:r>
            <a:endParaRPr lang="en-US" dirty="0"/>
          </a:p>
        </p:txBody>
      </p:sp>
      <p:pic>
        <p:nvPicPr>
          <p:cNvPr id="5" name="Picture 4"/>
          <p:cNvPicPr>
            <a:picLocks noChangeAspect="1"/>
          </p:cNvPicPr>
          <p:nvPr/>
        </p:nvPicPr>
        <p:blipFill>
          <a:blip r:embed="rId3"/>
          <a:stretch>
            <a:fillRect/>
          </a:stretch>
        </p:blipFill>
        <p:spPr>
          <a:xfrm>
            <a:off x="3927498" y="5102627"/>
            <a:ext cx="5410669" cy="1181202"/>
          </a:xfrm>
          <a:prstGeom prst="rect">
            <a:avLst/>
          </a:prstGeom>
        </p:spPr>
      </p:pic>
      <p:sp>
        <p:nvSpPr>
          <p:cNvPr id="6" name="Line Callout 1 5"/>
          <p:cNvSpPr/>
          <p:nvPr/>
        </p:nvSpPr>
        <p:spPr>
          <a:xfrm>
            <a:off x="6845158" y="3038995"/>
            <a:ext cx="3640183" cy="515533"/>
          </a:xfrm>
          <a:prstGeom prst="borderCallout1">
            <a:avLst>
              <a:gd name="adj1" fmla="val 18750"/>
              <a:gd name="adj2" fmla="val -8333"/>
              <a:gd name="adj3" fmla="val 81484"/>
              <a:gd name="adj4" fmla="val -1191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Character Large </a:t>
            </a:r>
            <a:r>
              <a:rPr lang="en-US" dirty="0" err="1" smtClean="0"/>
              <a:t>OBject</a:t>
            </a:r>
            <a:endParaRPr lang="en-US" dirty="0"/>
          </a:p>
        </p:txBody>
      </p:sp>
    </p:spTree>
    <p:extLst>
      <p:ext uri="{BB962C8B-B14F-4D97-AF65-F5344CB8AC3E}">
        <p14:creationId xmlns:p14="http://schemas.microsoft.com/office/powerpoint/2010/main" val="2834891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a:t>
            </a:r>
            <a:endParaRPr lang="en-US" dirty="0"/>
          </a:p>
        </p:txBody>
      </p:sp>
      <p:sp>
        <p:nvSpPr>
          <p:cNvPr id="3" name="Content Placeholder 2"/>
          <p:cNvSpPr>
            <a:spLocks noGrp="1"/>
          </p:cNvSpPr>
          <p:nvPr>
            <p:ph idx="1"/>
          </p:nvPr>
        </p:nvSpPr>
        <p:spPr>
          <a:xfrm>
            <a:off x="838200" y="1338346"/>
            <a:ext cx="10515600" cy="4351338"/>
          </a:xfrm>
        </p:spPr>
        <p:txBody>
          <a:bodyPr/>
          <a:lstStyle/>
          <a:p>
            <a:r>
              <a:rPr lang="en-US" dirty="0" smtClean="0"/>
              <a:t>Install oracle 19c by following instructions on </a:t>
            </a:r>
            <a:r>
              <a:rPr lang="en-US" dirty="0">
                <a:hlinkClick r:id="rId2"/>
              </a:rPr>
              <a:t>https://</a:t>
            </a:r>
            <a:r>
              <a:rPr lang="en-US" dirty="0" smtClean="0">
                <a:hlinkClick r:id="rId2"/>
              </a:rPr>
              <a:t>www.youtube.com/watch?v=KDu_VF9xaGk&amp;t=870s</a:t>
            </a:r>
            <a:r>
              <a:rPr lang="en-US" dirty="0" smtClean="0"/>
              <a:t> </a:t>
            </a:r>
          </a:p>
          <a:p>
            <a:pPr lvl="1"/>
            <a:r>
              <a:rPr lang="en-US" sz="1800" dirty="0" smtClean="0"/>
              <a:t>Stop at 14:30, the instructions are good till </a:t>
            </a:r>
          </a:p>
          <a:p>
            <a:pPr lvl="1"/>
            <a:r>
              <a:rPr lang="en-US" sz="1800" dirty="0" smtClean="0"/>
              <a:t>Go to </a:t>
            </a:r>
            <a:r>
              <a:rPr lang="en-US" sz="1800" dirty="0" err="1" smtClean="0"/>
              <a:t>cmd</a:t>
            </a:r>
            <a:r>
              <a:rPr lang="en-US" sz="1800" dirty="0"/>
              <a:t> and type </a:t>
            </a:r>
            <a:r>
              <a:rPr lang="en-US" sz="1800" i="1" dirty="0" err="1"/>
              <a:t>lsnrctl</a:t>
            </a:r>
            <a:r>
              <a:rPr lang="en-US" sz="1800" i="1" dirty="0"/>
              <a:t> </a:t>
            </a:r>
            <a:r>
              <a:rPr lang="en-US" sz="1800" i="1" dirty="0" smtClean="0"/>
              <a:t>status</a:t>
            </a:r>
          </a:p>
          <a:p>
            <a:pPr lvl="2"/>
            <a:r>
              <a:rPr lang="en-US" sz="1400" dirty="0" smtClean="0"/>
              <a:t>Host is different now for some reason, but</a:t>
            </a:r>
            <a:br>
              <a:rPr lang="en-US" sz="1400" dirty="0" smtClean="0"/>
            </a:br>
            <a:r>
              <a:rPr lang="en-US" sz="1400" dirty="0" smtClean="0"/>
              <a:t>earlier it was 127.0.0.1</a:t>
            </a:r>
          </a:p>
          <a:p>
            <a:pPr lvl="1"/>
            <a:endParaRPr lang="en-US" dirty="0"/>
          </a:p>
        </p:txBody>
      </p:sp>
      <p:pic>
        <p:nvPicPr>
          <p:cNvPr id="5" name="Picture 4"/>
          <p:cNvPicPr>
            <a:picLocks noChangeAspect="1"/>
          </p:cNvPicPr>
          <p:nvPr/>
        </p:nvPicPr>
        <p:blipFill>
          <a:blip r:embed="rId3"/>
          <a:stretch>
            <a:fillRect/>
          </a:stretch>
        </p:blipFill>
        <p:spPr>
          <a:xfrm>
            <a:off x="5638060" y="2194766"/>
            <a:ext cx="6553940" cy="3736001"/>
          </a:xfrm>
          <a:prstGeom prst="rect">
            <a:avLst/>
          </a:prstGeom>
        </p:spPr>
      </p:pic>
      <p:pic>
        <p:nvPicPr>
          <p:cNvPr id="7" name="Picture 6"/>
          <p:cNvPicPr>
            <a:picLocks noChangeAspect="1"/>
          </p:cNvPicPr>
          <p:nvPr/>
        </p:nvPicPr>
        <p:blipFill>
          <a:blip r:embed="rId4"/>
          <a:stretch>
            <a:fillRect/>
          </a:stretch>
        </p:blipFill>
        <p:spPr>
          <a:xfrm>
            <a:off x="255921" y="4669679"/>
            <a:ext cx="10296525" cy="1876425"/>
          </a:xfrm>
          <a:prstGeom prst="rect">
            <a:avLst/>
          </a:prstGeom>
        </p:spPr>
      </p:pic>
      <p:cxnSp>
        <p:nvCxnSpPr>
          <p:cNvPr id="9" name="Straight Arrow Connector 8"/>
          <p:cNvCxnSpPr/>
          <p:nvPr/>
        </p:nvCxnSpPr>
        <p:spPr>
          <a:xfrm flipH="1">
            <a:off x="3254542" y="2815389"/>
            <a:ext cx="535405" cy="199724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 name="Elbow Connector 10"/>
          <p:cNvCxnSpPr/>
          <p:nvPr/>
        </p:nvCxnSpPr>
        <p:spPr>
          <a:xfrm>
            <a:off x="5125453" y="2436395"/>
            <a:ext cx="1913021" cy="1161047"/>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429550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679023" y="241717"/>
            <a:ext cx="3637264" cy="646331"/>
          </a:xfrm>
          <a:prstGeom prst="rect">
            <a:avLst/>
          </a:prstGeom>
          <a:noFill/>
        </p:spPr>
        <p:txBody>
          <a:bodyPr wrap="square" rtlCol="0">
            <a:spAutoFit/>
          </a:bodyPr>
          <a:lstStyle/>
          <a:p>
            <a:r>
              <a:rPr lang="en-US" dirty="0" smtClean="0"/>
              <a:t>Always good to use TO_DATE, to explicitly define what the date is </a:t>
            </a:r>
            <a:endParaRPr lang="en-US" dirty="0"/>
          </a:p>
        </p:txBody>
      </p:sp>
      <p:pic>
        <p:nvPicPr>
          <p:cNvPr id="4" name="Picture 3"/>
          <p:cNvPicPr>
            <a:picLocks noChangeAspect="1"/>
          </p:cNvPicPr>
          <p:nvPr/>
        </p:nvPicPr>
        <p:blipFill>
          <a:blip r:embed="rId2"/>
          <a:stretch>
            <a:fillRect/>
          </a:stretch>
        </p:blipFill>
        <p:spPr>
          <a:xfrm>
            <a:off x="524948" y="128438"/>
            <a:ext cx="4698726" cy="4401451"/>
          </a:xfrm>
          <a:prstGeom prst="rect">
            <a:avLst/>
          </a:prstGeom>
        </p:spPr>
      </p:pic>
      <p:pic>
        <p:nvPicPr>
          <p:cNvPr id="5" name="Picture 4"/>
          <p:cNvPicPr>
            <a:picLocks noChangeAspect="1"/>
          </p:cNvPicPr>
          <p:nvPr/>
        </p:nvPicPr>
        <p:blipFill>
          <a:blip r:embed="rId3"/>
          <a:stretch>
            <a:fillRect/>
          </a:stretch>
        </p:blipFill>
        <p:spPr>
          <a:xfrm>
            <a:off x="5679023" y="842601"/>
            <a:ext cx="5573805" cy="2925560"/>
          </a:xfrm>
          <a:prstGeom prst="rect">
            <a:avLst/>
          </a:prstGeom>
        </p:spPr>
      </p:pic>
      <p:pic>
        <p:nvPicPr>
          <p:cNvPr id="6" name="Picture 5"/>
          <p:cNvPicPr>
            <a:picLocks noChangeAspect="1"/>
          </p:cNvPicPr>
          <p:nvPr/>
        </p:nvPicPr>
        <p:blipFill>
          <a:blip r:embed="rId4"/>
          <a:stretch>
            <a:fillRect/>
          </a:stretch>
        </p:blipFill>
        <p:spPr>
          <a:xfrm>
            <a:off x="5859379" y="3768161"/>
            <a:ext cx="5793206" cy="2908291"/>
          </a:xfrm>
          <a:prstGeom prst="rect">
            <a:avLst/>
          </a:prstGeom>
        </p:spPr>
      </p:pic>
      <p:pic>
        <p:nvPicPr>
          <p:cNvPr id="7" name="Picture 6"/>
          <p:cNvPicPr>
            <a:picLocks noChangeAspect="1"/>
          </p:cNvPicPr>
          <p:nvPr/>
        </p:nvPicPr>
        <p:blipFill>
          <a:blip r:embed="rId5"/>
          <a:stretch>
            <a:fillRect/>
          </a:stretch>
        </p:blipFill>
        <p:spPr>
          <a:xfrm>
            <a:off x="776098" y="5517089"/>
            <a:ext cx="4902925" cy="933890"/>
          </a:xfrm>
          <a:prstGeom prst="rect">
            <a:avLst/>
          </a:prstGeom>
        </p:spPr>
      </p:pic>
    </p:spTree>
    <p:extLst>
      <p:ext uri="{BB962C8B-B14F-4D97-AF65-F5344CB8AC3E}">
        <p14:creationId xmlns:p14="http://schemas.microsoft.com/office/powerpoint/2010/main" val="11045901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7869" y="220108"/>
            <a:ext cx="6343151" cy="4944074"/>
          </a:xfrm>
          <a:prstGeom prst="rect">
            <a:avLst/>
          </a:prstGeom>
        </p:spPr>
      </p:pic>
      <p:sp>
        <p:nvSpPr>
          <p:cNvPr id="3" name="TextBox 2"/>
          <p:cNvSpPr txBox="1"/>
          <p:nvPr/>
        </p:nvSpPr>
        <p:spPr>
          <a:xfrm>
            <a:off x="8334103" y="594577"/>
            <a:ext cx="3518263" cy="923330"/>
          </a:xfrm>
          <a:prstGeom prst="rect">
            <a:avLst/>
          </a:prstGeom>
          <a:noFill/>
        </p:spPr>
        <p:txBody>
          <a:bodyPr wrap="square" rtlCol="0">
            <a:spAutoFit/>
          </a:bodyPr>
          <a:lstStyle/>
          <a:p>
            <a:r>
              <a:rPr lang="en-US" dirty="0" smtClean="0"/>
              <a:t>To calculate time-difference</a:t>
            </a:r>
          </a:p>
          <a:p>
            <a:r>
              <a:rPr lang="en-US" dirty="0" smtClean="0"/>
              <a:t>Day to Second means down to day-second level</a:t>
            </a:r>
            <a:endParaRPr lang="en-US" dirty="0"/>
          </a:p>
        </p:txBody>
      </p:sp>
      <p:pic>
        <p:nvPicPr>
          <p:cNvPr id="4" name="Picture 3"/>
          <p:cNvPicPr>
            <a:picLocks noChangeAspect="1"/>
          </p:cNvPicPr>
          <p:nvPr/>
        </p:nvPicPr>
        <p:blipFill>
          <a:blip r:embed="rId3"/>
          <a:stretch>
            <a:fillRect/>
          </a:stretch>
        </p:blipFill>
        <p:spPr>
          <a:xfrm>
            <a:off x="5146765" y="2943319"/>
            <a:ext cx="5877132" cy="3345631"/>
          </a:xfrm>
          <a:prstGeom prst="rect">
            <a:avLst/>
          </a:prstGeom>
        </p:spPr>
      </p:pic>
      <p:sp>
        <p:nvSpPr>
          <p:cNvPr id="8" name="Rectangle 3"/>
          <p:cNvSpPr>
            <a:spLocks noChangeArrowheads="1"/>
          </p:cNvSpPr>
          <p:nvPr/>
        </p:nvSpPr>
        <p:spPr bwMode="auto">
          <a:xfrm>
            <a:off x="6972300" y="1711975"/>
            <a:ext cx="4752473"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373737"/>
                </a:solidFill>
                <a:effectLst/>
                <a:latin typeface="Courier New" panose="02070309020205020404" pitchFamily="49" charset="0"/>
                <a:cs typeface="Courier New" panose="02070309020205020404" pitchFamily="49" charset="0"/>
              </a:rPr>
              <a:t>INTERVAL YEAR TO MONTH</a:t>
            </a:r>
            <a:r>
              <a:rPr kumimoji="0" lang="en-US" altLang="en-US" sz="1200" b="0" i="0" u="none" strike="noStrike" cap="none" normalizeH="0" baseline="0" dirty="0" smtClean="0">
                <a:ln>
                  <a:noFill/>
                </a:ln>
                <a:solidFill>
                  <a:srgbClr val="373737"/>
                </a:solidFill>
                <a:effectLst/>
                <a:latin typeface="Roboto"/>
              </a:rPr>
              <a:t> – which records a duration of years and months</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373737"/>
                </a:solidFill>
                <a:effectLst/>
                <a:latin typeface="Courier New" panose="02070309020205020404" pitchFamily="49" charset="0"/>
                <a:cs typeface="Courier New" panose="02070309020205020404" pitchFamily="49" charset="0"/>
              </a:rPr>
              <a:t>INTERVAL DAY TO SECOND</a:t>
            </a:r>
            <a:r>
              <a:rPr kumimoji="0" lang="en-US" altLang="en-US" sz="1200" b="0" i="0" u="none" strike="noStrike" cap="none" normalizeH="0" baseline="0" dirty="0" smtClean="0">
                <a:ln>
                  <a:noFill/>
                </a:ln>
                <a:solidFill>
                  <a:srgbClr val="373737"/>
                </a:solidFill>
                <a:effectLst/>
                <a:latin typeface="Roboto"/>
              </a:rPr>
              <a:t> – which records a duration of days, hours, minutes and seconds.</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545074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49732" y="769219"/>
            <a:ext cx="5776006" cy="3258005"/>
          </a:xfrm>
          <a:prstGeom prst="rect">
            <a:avLst/>
          </a:prstGeom>
        </p:spPr>
      </p:pic>
      <p:sp>
        <p:nvSpPr>
          <p:cNvPr id="3" name="Line Callout 1 2"/>
          <p:cNvSpPr/>
          <p:nvPr/>
        </p:nvSpPr>
        <p:spPr>
          <a:xfrm>
            <a:off x="6525491" y="681644"/>
            <a:ext cx="4455621" cy="1787237"/>
          </a:xfrm>
          <a:prstGeom prst="borderCallout1">
            <a:avLst>
              <a:gd name="adj1" fmla="val 18750"/>
              <a:gd name="adj2" fmla="val -8333"/>
              <a:gd name="adj3" fmla="val 84593"/>
              <a:gd name="adj4" fmla="val -944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Good practice, </a:t>
            </a:r>
            <a:r>
              <a:rPr lang="en-US" dirty="0" err="1" smtClean="0"/>
              <a:t>esp</a:t>
            </a:r>
            <a:r>
              <a:rPr lang="en-US" dirty="0" smtClean="0"/>
              <a:t> for accuracy. Otherwise date type is also ok</a:t>
            </a:r>
            <a:endParaRPr lang="en-US" dirty="0"/>
          </a:p>
        </p:txBody>
      </p:sp>
    </p:spTree>
    <p:extLst>
      <p:ext uri="{BB962C8B-B14F-4D97-AF65-F5344CB8AC3E}">
        <p14:creationId xmlns:p14="http://schemas.microsoft.com/office/powerpoint/2010/main" val="12955694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52312" y="581585"/>
            <a:ext cx="5382234" cy="4888577"/>
          </a:xfrm>
          <a:prstGeom prst="rect">
            <a:avLst/>
          </a:prstGeom>
        </p:spPr>
      </p:pic>
      <p:sp>
        <p:nvSpPr>
          <p:cNvPr id="3" name="TextBox 2"/>
          <p:cNvSpPr txBox="1"/>
          <p:nvPr/>
        </p:nvSpPr>
        <p:spPr>
          <a:xfrm>
            <a:off x="6982691" y="847898"/>
            <a:ext cx="2504916" cy="369332"/>
          </a:xfrm>
          <a:prstGeom prst="rect">
            <a:avLst/>
          </a:prstGeom>
          <a:noFill/>
        </p:spPr>
        <p:txBody>
          <a:bodyPr wrap="none" rtlCol="0">
            <a:spAutoFit/>
          </a:bodyPr>
          <a:lstStyle/>
          <a:p>
            <a:r>
              <a:rPr lang="en-US" dirty="0" smtClean="0"/>
              <a:t>Cannot use 0 or 1 for T/F</a:t>
            </a:r>
            <a:endParaRPr lang="en-US" dirty="0"/>
          </a:p>
        </p:txBody>
      </p:sp>
    </p:spTree>
    <p:extLst>
      <p:ext uri="{BB962C8B-B14F-4D97-AF65-F5344CB8AC3E}">
        <p14:creationId xmlns:p14="http://schemas.microsoft.com/office/powerpoint/2010/main" val="22588136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Composite Datatype (mix of </a:t>
            </a:r>
            <a:r>
              <a:rPr lang="en-US" dirty="0" err="1" smtClean="0"/>
              <a:t>dts</a:t>
            </a:r>
            <a:r>
              <a:rPr lang="en-US" dirty="0" smtClean="0"/>
              <a:t>)</a:t>
            </a:r>
            <a:endParaRPr lang="en-US" dirty="0"/>
          </a:p>
        </p:txBody>
      </p:sp>
      <p:pic>
        <p:nvPicPr>
          <p:cNvPr id="3" name="Picture 2"/>
          <p:cNvPicPr>
            <a:picLocks noChangeAspect="1"/>
          </p:cNvPicPr>
          <p:nvPr/>
        </p:nvPicPr>
        <p:blipFill>
          <a:blip r:embed="rId2"/>
          <a:stretch>
            <a:fillRect/>
          </a:stretch>
        </p:blipFill>
        <p:spPr>
          <a:xfrm>
            <a:off x="179228" y="1566757"/>
            <a:ext cx="6430272" cy="2743583"/>
          </a:xfrm>
          <a:prstGeom prst="rect">
            <a:avLst/>
          </a:prstGeom>
        </p:spPr>
      </p:pic>
      <p:pic>
        <p:nvPicPr>
          <p:cNvPr id="4" name="Picture 3"/>
          <p:cNvPicPr>
            <a:picLocks noChangeAspect="1"/>
          </p:cNvPicPr>
          <p:nvPr/>
        </p:nvPicPr>
        <p:blipFill>
          <a:blip r:embed="rId3"/>
          <a:stretch>
            <a:fillRect/>
          </a:stretch>
        </p:blipFill>
        <p:spPr>
          <a:xfrm>
            <a:off x="3632304" y="3149923"/>
            <a:ext cx="7265682" cy="2495008"/>
          </a:xfrm>
          <a:prstGeom prst="rect">
            <a:avLst/>
          </a:prstGeom>
        </p:spPr>
      </p:pic>
    </p:spTree>
    <p:extLst>
      <p:ext uri="{BB962C8B-B14F-4D97-AF65-F5344CB8AC3E}">
        <p14:creationId xmlns:p14="http://schemas.microsoft.com/office/powerpoint/2010/main" val="41014648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51122" y="0"/>
            <a:ext cx="4788500" cy="4497185"/>
          </a:xfrm>
          <a:prstGeom prst="rect">
            <a:avLst/>
          </a:prstGeom>
        </p:spPr>
      </p:pic>
      <p:sp>
        <p:nvSpPr>
          <p:cNvPr id="4" name="TextBox 3"/>
          <p:cNvSpPr txBox="1"/>
          <p:nvPr/>
        </p:nvSpPr>
        <p:spPr>
          <a:xfrm>
            <a:off x="5893724" y="615142"/>
            <a:ext cx="3474720" cy="3139321"/>
          </a:xfrm>
          <a:prstGeom prst="rect">
            <a:avLst/>
          </a:prstGeom>
          <a:noFill/>
        </p:spPr>
        <p:txBody>
          <a:bodyPr wrap="square" rtlCol="0">
            <a:spAutoFit/>
          </a:bodyPr>
          <a:lstStyle/>
          <a:p>
            <a:r>
              <a:rPr lang="en-US" dirty="0" smtClean="0"/>
              <a:t>A record is accessible only in the anonymous block where it is declared. Unlike table elements which can be accessed globally</a:t>
            </a:r>
          </a:p>
          <a:p>
            <a:endParaRPr lang="en-US" dirty="0"/>
          </a:p>
          <a:p>
            <a:r>
              <a:rPr lang="en-US" dirty="0" smtClean="0"/>
              <a:t>these </a:t>
            </a:r>
            <a:r>
              <a:rPr lang="en-US" dirty="0"/>
              <a:t>values didn't exist in the </a:t>
            </a:r>
            <a:r>
              <a:rPr lang="en-US" dirty="0" err="1"/>
              <a:t>dept</a:t>
            </a:r>
            <a:r>
              <a:rPr lang="en-US" dirty="0"/>
              <a:t> </a:t>
            </a:r>
            <a:r>
              <a:rPr lang="en-US" dirty="0" smtClean="0"/>
              <a:t>table, but </a:t>
            </a:r>
            <a:r>
              <a:rPr lang="en-US" dirty="0"/>
              <a:t>are present only in the record </a:t>
            </a:r>
            <a:r>
              <a:rPr lang="en-US" dirty="0" smtClean="0"/>
              <a:t>scope</a:t>
            </a:r>
          </a:p>
          <a:p>
            <a:endParaRPr lang="en-US" dirty="0"/>
          </a:p>
          <a:p>
            <a:r>
              <a:rPr lang="en-US" dirty="0" smtClean="0"/>
              <a:t>Need to create another record variable of the type of </a:t>
            </a:r>
            <a:r>
              <a:rPr lang="en-US" dirty="0" err="1" smtClean="0"/>
              <a:t>emp_rec</a:t>
            </a:r>
            <a:endParaRPr lang="en-US" dirty="0"/>
          </a:p>
        </p:txBody>
      </p:sp>
      <p:pic>
        <p:nvPicPr>
          <p:cNvPr id="5" name="Picture 4"/>
          <p:cNvPicPr>
            <a:picLocks noChangeAspect="1"/>
          </p:cNvPicPr>
          <p:nvPr/>
        </p:nvPicPr>
        <p:blipFill>
          <a:blip r:embed="rId3"/>
          <a:stretch>
            <a:fillRect/>
          </a:stretch>
        </p:blipFill>
        <p:spPr>
          <a:xfrm>
            <a:off x="654540" y="4658882"/>
            <a:ext cx="6211167" cy="2029108"/>
          </a:xfrm>
          <a:prstGeom prst="rect">
            <a:avLst/>
          </a:prstGeom>
        </p:spPr>
      </p:pic>
      <p:sp>
        <p:nvSpPr>
          <p:cNvPr id="6" name="TextBox 5"/>
          <p:cNvSpPr txBox="1"/>
          <p:nvPr/>
        </p:nvSpPr>
        <p:spPr>
          <a:xfrm>
            <a:off x="3108960" y="4089862"/>
            <a:ext cx="1911742" cy="646331"/>
          </a:xfrm>
          <a:prstGeom prst="rect">
            <a:avLst/>
          </a:prstGeom>
          <a:noFill/>
        </p:spPr>
        <p:txBody>
          <a:bodyPr wrap="none" rtlCol="0">
            <a:spAutoFit/>
          </a:bodyPr>
          <a:lstStyle/>
          <a:p>
            <a:endParaRPr lang="en-US" dirty="0" smtClean="0"/>
          </a:p>
          <a:p>
            <a:r>
              <a:rPr lang="en-US" dirty="0" smtClean="0"/>
              <a:t>Nesting is possible</a:t>
            </a:r>
            <a:endParaRPr lang="en-US" dirty="0"/>
          </a:p>
        </p:txBody>
      </p:sp>
      <p:sp>
        <p:nvSpPr>
          <p:cNvPr id="7" name="Rectangle 6"/>
          <p:cNvSpPr/>
          <p:nvPr/>
        </p:nvSpPr>
        <p:spPr>
          <a:xfrm>
            <a:off x="6865707" y="4658882"/>
            <a:ext cx="4148657" cy="1200329"/>
          </a:xfrm>
          <a:prstGeom prst="rect">
            <a:avLst/>
          </a:prstGeom>
        </p:spPr>
        <p:txBody>
          <a:bodyPr wrap="square">
            <a:spAutoFit/>
          </a:bodyPr>
          <a:lstStyle/>
          <a:p>
            <a:r>
              <a:rPr lang="en-US" dirty="0"/>
              <a:t>The %ROWTYPE attribute provides a record type that represents a row in a database table. The record can store an entire row of data selected from the table </a:t>
            </a:r>
          </a:p>
        </p:txBody>
      </p:sp>
    </p:spTree>
    <p:extLst>
      <p:ext uri="{BB962C8B-B14F-4D97-AF65-F5344CB8AC3E}">
        <p14:creationId xmlns:p14="http://schemas.microsoft.com/office/powerpoint/2010/main" val="34590184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46989" y="896036"/>
            <a:ext cx="4763113" cy="2572109"/>
          </a:xfrm>
          <a:prstGeom prst="rect">
            <a:avLst/>
          </a:prstGeom>
        </p:spPr>
      </p:pic>
      <p:pic>
        <p:nvPicPr>
          <p:cNvPr id="4" name="Picture 3"/>
          <p:cNvPicPr>
            <a:picLocks noChangeAspect="1"/>
          </p:cNvPicPr>
          <p:nvPr/>
        </p:nvPicPr>
        <p:blipFill>
          <a:blip r:embed="rId3"/>
          <a:stretch>
            <a:fillRect/>
          </a:stretch>
        </p:blipFill>
        <p:spPr>
          <a:xfrm>
            <a:off x="6281171" y="513615"/>
            <a:ext cx="4401164" cy="4334480"/>
          </a:xfrm>
          <a:prstGeom prst="rect">
            <a:avLst/>
          </a:prstGeom>
        </p:spPr>
      </p:pic>
    </p:spTree>
    <p:extLst>
      <p:ext uri="{BB962C8B-B14F-4D97-AF65-F5344CB8AC3E}">
        <p14:creationId xmlns:p14="http://schemas.microsoft.com/office/powerpoint/2010/main" val="1172801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r="5790" b="66952"/>
          <a:stretch/>
        </p:blipFill>
        <p:spPr>
          <a:xfrm>
            <a:off x="232913" y="1"/>
            <a:ext cx="4960189" cy="1509622"/>
          </a:xfrm>
          <a:prstGeom prst="rect">
            <a:avLst/>
          </a:prstGeom>
        </p:spPr>
      </p:pic>
      <p:pic>
        <p:nvPicPr>
          <p:cNvPr id="3" name="Picture 2"/>
          <p:cNvPicPr>
            <a:picLocks noChangeAspect="1"/>
          </p:cNvPicPr>
          <p:nvPr/>
        </p:nvPicPr>
        <p:blipFill>
          <a:blip r:embed="rId3"/>
          <a:stretch>
            <a:fillRect/>
          </a:stretch>
        </p:blipFill>
        <p:spPr>
          <a:xfrm>
            <a:off x="4258752" y="896598"/>
            <a:ext cx="3432848" cy="2631605"/>
          </a:xfrm>
          <a:prstGeom prst="rect">
            <a:avLst/>
          </a:prstGeom>
        </p:spPr>
      </p:pic>
      <p:pic>
        <p:nvPicPr>
          <p:cNvPr id="4" name="Picture 3"/>
          <p:cNvPicPr>
            <a:picLocks noChangeAspect="1"/>
          </p:cNvPicPr>
          <p:nvPr/>
        </p:nvPicPr>
        <p:blipFill>
          <a:blip r:embed="rId4"/>
          <a:stretch>
            <a:fillRect/>
          </a:stretch>
        </p:blipFill>
        <p:spPr>
          <a:xfrm>
            <a:off x="7971542" y="798897"/>
            <a:ext cx="4126656" cy="2832824"/>
          </a:xfrm>
          <a:prstGeom prst="rect">
            <a:avLst/>
          </a:prstGeom>
        </p:spPr>
      </p:pic>
      <p:pic>
        <p:nvPicPr>
          <p:cNvPr id="5" name="Picture 4"/>
          <p:cNvPicPr>
            <a:picLocks noChangeAspect="1"/>
          </p:cNvPicPr>
          <p:nvPr/>
        </p:nvPicPr>
        <p:blipFill>
          <a:blip r:embed="rId5"/>
          <a:stretch>
            <a:fillRect/>
          </a:stretch>
        </p:blipFill>
        <p:spPr>
          <a:xfrm>
            <a:off x="6178704" y="3900572"/>
            <a:ext cx="3585676" cy="2618773"/>
          </a:xfrm>
          <a:prstGeom prst="rect">
            <a:avLst/>
          </a:prstGeom>
        </p:spPr>
      </p:pic>
      <p:pic>
        <p:nvPicPr>
          <p:cNvPr id="6" name="Picture 5"/>
          <p:cNvPicPr>
            <a:picLocks noChangeAspect="1"/>
          </p:cNvPicPr>
          <p:nvPr/>
        </p:nvPicPr>
        <p:blipFill>
          <a:blip r:embed="rId6"/>
          <a:stretch>
            <a:fillRect/>
          </a:stretch>
        </p:blipFill>
        <p:spPr>
          <a:xfrm>
            <a:off x="587437" y="1404674"/>
            <a:ext cx="3391373" cy="2495898"/>
          </a:xfrm>
          <a:prstGeom prst="rect">
            <a:avLst/>
          </a:prstGeom>
        </p:spPr>
      </p:pic>
      <p:sp>
        <p:nvSpPr>
          <p:cNvPr id="7" name="Line Callout 1 6"/>
          <p:cNvSpPr/>
          <p:nvPr/>
        </p:nvSpPr>
        <p:spPr>
          <a:xfrm>
            <a:off x="8635042" y="4588460"/>
            <a:ext cx="2409119" cy="698740"/>
          </a:xfrm>
          <a:prstGeom prst="border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Avoid GOTO makes, spaghetti code</a:t>
            </a:r>
            <a:endParaRPr lang="en-US" dirty="0"/>
          </a:p>
        </p:txBody>
      </p:sp>
      <p:pic>
        <p:nvPicPr>
          <p:cNvPr id="8" name="Picture 7"/>
          <p:cNvPicPr>
            <a:picLocks noChangeAspect="1"/>
          </p:cNvPicPr>
          <p:nvPr/>
        </p:nvPicPr>
        <p:blipFill>
          <a:blip r:embed="rId7"/>
          <a:stretch>
            <a:fillRect/>
          </a:stretch>
        </p:blipFill>
        <p:spPr>
          <a:xfrm>
            <a:off x="664966" y="4308284"/>
            <a:ext cx="3667637" cy="2295845"/>
          </a:xfrm>
          <a:prstGeom prst="rect">
            <a:avLst/>
          </a:prstGeom>
        </p:spPr>
      </p:pic>
      <p:sp>
        <p:nvSpPr>
          <p:cNvPr id="9" name="Line Callout 1 8"/>
          <p:cNvSpPr/>
          <p:nvPr/>
        </p:nvSpPr>
        <p:spPr>
          <a:xfrm>
            <a:off x="3874199" y="4272941"/>
            <a:ext cx="1905500" cy="698740"/>
          </a:xfrm>
          <a:prstGeom prst="border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BEST Way</a:t>
            </a:r>
            <a:endParaRPr lang="en-US" dirty="0"/>
          </a:p>
        </p:txBody>
      </p:sp>
      <p:sp>
        <p:nvSpPr>
          <p:cNvPr id="10" name="TextBox 9"/>
          <p:cNvSpPr txBox="1"/>
          <p:nvPr/>
        </p:nvSpPr>
        <p:spPr>
          <a:xfrm>
            <a:off x="4107245" y="5194727"/>
            <a:ext cx="1672454" cy="646331"/>
          </a:xfrm>
          <a:prstGeom prst="rect">
            <a:avLst/>
          </a:prstGeom>
          <a:noFill/>
        </p:spPr>
        <p:txBody>
          <a:bodyPr wrap="square" rtlCol="0">
            <a:spAutoFit/>
          </a:bodyPr>
          <a:lstStyle/>
          <a:p>
            <a:r>
              <a:rPr lang="en-US" dirty="0" smtClean="0"/>
              <a:t>Can also have reverse loop</a:t>
            </a:r>
            <a:endParaRPr lang="en-US" dirty="0"/>
          </a:p>
        </p:txBody>
      </p:sp>
    </p:spTree>
    <p:extLst>
      <p:ext uri="{BB962C8B-B14F-4D97-AF65-F5344CB8AC3E}">
        <p14:creationId xmlns:p14="http://schemas.microsoft.com/office/powerpoint/2010/main" val="3656021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44221" y="589872"/>
            <a:ext cx="6627653" cy="2534004"/>
          </a:xfrm>
          <a:prstGeom prst="rect">
            <a:avLst/>
          </a:prstGeom>
        </p:spPr>
      </p:pic>
      <p:sp>
        <p:nvSpPr>
          <p:cNvPr id="2" name="TextBox 1"/>
          <p:cNvSpPr txBox="1"/>
          <p:nvPr/>
        </p:nvSpPr>
        <p:spPr>
          <a:xfrm>
            <a:off x="4090736" y="1856874"/>
            <a:ext cx="3818021" cy="1200329"/>
          </a:xfrm>
          <a:prstGeom prst="rect">
            <a:avLst/>
          </a:prstGeom>
          <a:noFill/>
        </p:spPr>
        <p:txBody>
          <a:bodyPr wrap="square" rtlCol="0">
            <a:spAutoFit/>
          </a:bodyPr>
          <a:lstStyle/>
          <a:p>
            <a:r>
              <a:rPr lang="en-US" dirty="0" smtClean="0">
                <a:solidFill>
                  <a:srgbClr val="FF0000"/>
                </a:solidFill>
              </a:rPr>
              <a:t>- Area in memory </a:t>
            </a:r>
            <a:r>
              <a:rPr lang="en-US" dirty="0">
                <a:solidFill>
                  <a:srgbClr val="FF0000"/>
                </a:solidFill>
              </a:rPr>
              <a:t>to hold the results </a:t>
            </a:r>
            <a:r>
              <a:rPr lang="en-US" dirty="0" smtClean="0">
                <a:solidFill>
                  <a:srgbClr val="FF0000"/>
                </a:solidFill>
              </a:rPr>
              <a:t>for a SELECT, INSERT, UPDATE statement</a:t>
            </a:r>
            <a:br>
              <a:rPr lang="en-US" dirty="0" smtClean="0">
                <a:solidFill>
                  <a:srgbClr val="FF0000"/>
                </a:solidFill>
              </a:rPr>
            </a:br>
            <a:r>
              <a:rPr lang="en-US" dirty="0" smtClean="0">
                <a:solidFill>
                  <a:srgbClr val="FF0000"/>
                </a:solidFill>
              </a:rPr>
              <a:t>- Managed by Oracle</a:t>
            </a:r>
            <a:endParaRPr lang="en-US" dirty="0">
              <a:solidFill>
                <a:srgbClr val="FF0000"/>
              </a:solidFill>
            </a:endParaRPr>
          </a:p>
        </p:txBody>
      </p:sp>
      <p:sp>
        <p:nvSpPr>
          <p:cNvPr id="4" name="TextBox 3"/>
          <p:cNvSpPr txBox="1"/>
          <p:nvPr/>
        </p:nvSpPr>
        <p:spPr>
          <a:xfrm>
            <a:off x="1411703" y="3295096"/>
            <a:ext cx="3818021" cy="1477328"/>
          </a:xfrm>
          <a:prstGeom prst="rect">
            <a:avLst/>
          </a:prstGeom>
          <a:noFill/>
        </p:spPr>
        <p:txBody>
          <a:bodyPr wrap="square" rtlCol="0">
            <a:spAutoFit/>
          </a:bodyPr>
          <a:lstStyle/>
          <a:p>
            <a:r>
              <a:rPr lang="en-US" dirty="0" smtClean="0">
                <a:solidFill>
                  <a:srgbClr val="FF0000"/>
                </a:solidFill>
              </a:rPr>
              <a:t>- Most common mode. Oracle executes your query but gives you control to open, fetch and execute cursor</a:t>
            </a:r>
          </a:p>
          <a:p>
            <a:r>
              <a:rPr lang="en-US" dirty="0" smtClean="0">
                <a:solidFill>
                  <a:srgbClr val="FF0000"/>
                </a:solidFill>
              </a:rPr>
              <a:t>- Must self-manage, but more control</a:t>
            </a:r>
            <a:endParaRPr lang="en-US" dirty="0">
              <a:solidFill>
                <a:srgbClr val="FF0000"/>
              </a:solidFill>
            </a:endParaRPr>
          </a:p>
        </p:txBody>
      </p:sp>
      <p:cxnSp>
        <p:nvCxnSpPr>
          <p:cNvPr id="6" name="Straight Arrow Connector 5"/>
          <p:cNvCxnSpPr/>
          <p:nvPr/>
        </p:nvCxnSpPr>
        <p:spPr>
          <a:xfrm>
            <a:off x="3320713" y="2101516"/>
            <a:ext cx="8181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2839453" y="2887579"/>
            <a:ext cx="32084" cy="529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3078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13852" y="224279"/>
            <a:ext cx="7329096" cy="6204610"/>
          </a:xfrm>
          <a:prstGeom prst="rect">
            <a:avLst/>
          </a:prstGeom>
        </p:spPr>
      </p:pic>
    </p:spTree>
    <p:extLst>
      <p:ext uri="{BB962C8B-B14F-4D97-AF65-F5344CB8AC3E}">
        <p14:creationId xmlns:p14="http://schemas.microsoft.com/office/powerpoint/2010/main" val="3997484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11089" y="292371"/>
            <a:ext cx="7219502" cy="6349584"/>
          </a:xfrm>
          <a:prstGeom prst="rect">
            <a:avLst/>
          </a:prstGeom>
        </p:spPr>
      </p:pic>
      <p:sp>
        <p:nvSpPr>
          <p:cNvPr id="5" name="TextBox 4"/>
          <p:cNvSpPr txBox="1"/>
          <p:nvPr/>
        </p:nvSpPr>
        <p:spPr>
          <a:xfrm>
            <a:off x="8204662" y="906087"/>
            <a:ext cx="2759825" cy="2031325"/>
          </a:xfrm>
          <a:prstGeom prst="rect">
            <a:avLst/>
          </a:prstGeom>
          <a:noFill/>
        </p:spPr>
        <p:txBody>
          <a:bodyPr wrap="square" rtlCol="0">
            <a:spAutoFit/>
          </a:bodyPr>
          <a:lstStyle/>
          <a:p>
            <a:r>
              <a:rPr lang="en-US" dirty="0" smtClean="0"/>
              <a:t>PL SQL performs checks and calculations on the PL SQL engine. (It clumps multiple statements and processes them). This reduces </a:t>
            </a:r>
            <a:r>
              <a:rPr lang="en-US" dirty="0" err="1" smtClean="0"/>
              <a:t>nr</a:t>
            </a:r>
            <a:r>
              <a:rPr lang="en-US" dirty="0" smtClean="0"/>
              <a:t> of server calls to the </a:t>
            </a:r>
            <a:r>
              <a:rPr lang="en-US" dirty="0" err="1" smtClean="0"/>
              <a:t>db</a:t>
            </a:r>
            <a:r>
              <a:rPr lang="en-US" dirty="0" smtClean="0"/>
              <a:t> and latency</a:t>
            </a:r>
            <a:endParaRPr lang="en-US" dirty="0"/>
          </a:p>
        </p:txBody>
      </p:sp>
    </p:spTree>
    <p:extLst>
      <p:ext uri="{BB962C8B-B14F-4D97-AF65-F5344CB8AC3E}">
        <p14:creationId xmlns:p14="http://schemas.microsoft.com/office/powerpoint/2010/main" val="4150054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89354" y="340046"/>
            <a:ext cx="8394726" cy="5747594"/>
          </a:xfrm>
          <a:prstGeom prst="rect">
            <a:avLst/>
          </a:prstGeom>
        </p:spPr>
      </p:pic>
    </p:spTree>
    <p:extLst>
      <p:ext uri="{BB962C8B-B14F-4D97-AF65-F5344CB8AC3E}">
        <p14:creationId xmlns:p14="http://schemas.microsoft.com/office/powerpoint/2010/main" val="253264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44131" y="508305"/>
            <a:ext cx="9007440" cy="4744112"/>
          </a:xfrm>
          <a:prstGeom prst="rect">
            <a:avLst/>
          </a:prstGeom>
        </p:spPr>
      </p:pic>
      <p:sp>
        <p:nvSpPr>
          <p:cNvPr id="3" name="TextBox 2"/>
          <p:cNvSpPr txBox="1"/>
          <p:nvPr/>
        </p:nvSpPr>
        <p:spPr>
          <a:xfrm>
            <a:off x="9634451" y="1097280"/>
            <a:ext cx="2186247" cy="1754326"/>
          </a:xfrm>
          <a:prstGeom prst="rect">
            <a:avLst/>
          </a:prstGeom>
          <a:noFill/>
        </p:spPr>
        <p:txBody>
          <a:bodyPr wrap="square" rtlCol="0">
            <a:spAutoFit/>
          </a:bodyPr>
          <a:lstStyle/>
          <a:p>
            <a:r>
              <a:rPr lang="en-US" dirty="0" smtClean="0"/>
              <a:t>Only known to me  (or to this is shared with) and used for one-off purposes like fixing something in prod</a:t>
            </a:r>
            <a:endParaRPr lang="en-US" dirty="0"/>
          </a:p>
        </p:txBody>
      </p:sp>
    </p:spTree>
    <p:extLst>
      <p:ext uri="{BB962C8B-B14F-4D97-AF65-F5344CB8AC3E}">
        <p14:creationId xmlns:p14="http://schemas.microsoft.com/office/powerpoint/2010/main" val="3808646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22602" y="501147"/>
            <a:ext cx="8545842" cy="6119145"/>
          </a:xfrm>
          <a:prstGeom prst="rect">
            <a:avLst/>
          </a:prstGeom>
        </p:spPr>
      </p:pic>
      <p:sp>
        <p:nvSpPr>
          <p:cNvPr id="3" name="TextBox 2"/>
          <p:cNvSpPr txBox="1"/>
          <p:nvPr/>
        </p:nvSpPr>
        <p:spPr>
          <a:xfrm>
            <a:off x="9274628" y="1584959"/>
            <a:ext cx="2495183" cy="2308324"/>
          </a:xfrm>
          <a:prstGeom prst="rect">
            <a:avLst/>
          </a:prstGeom>
          <a:noFill/>
        </p:spPr>
        <p:txBody>
          <a:bodyPr wrap="square" rtlCol="0">
            <a:spAutoFit/>
          </a:bodyPr>
          <a:lstStyle/>
          <a:p>
            <a:r>
              <a:rPr lang="en-US" dirty="0" smtClean="0"/>
              <a:t>:= is assignment operator </a:t>
            </a:r>
            <a:br>
              <a:rPr lang="en-US" dirty="0" smtClean="0"/>
            </a:br>
            <a:r>
              <a:rPr lang="en-US" dirty="0" smtClean="0"/>
              <a:t>= is comparison operator</a:t>
            </a:r>
          </a:p>
          <a:p>
            <a:endParaRPr lang="en-US" dirty="0" smtClean="0"/>
          </a:p>
          <a:p>
            <a:r>
              <a:rPr lang="en-US" dirty="0" smtClean="0"/>
              <a:t>Case insensitive, can use a SQL formatter to prettify</a:t>
            </a:r>
            <a:endParaRPr lang="en-US" dirty="0"/>
          </a:p>
        </p:txBody>
      </p:sp>
    </p:spTree>
    <p:extLst>
      <p:ext uri="{BB962C8B-B14F-4D97-AF65-F5344CB8AC3E}">
        <p14:creationId xmlns:p14="http://schemas.microsoft.com/office/powerpoint/2010/main" val="532122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7045" y="286475"/>
            <a:ext cx="7988068" cy="6089199"/>
          </a:xfrm>
          <a:prstGeom prst="rect">
            <a:avLst/>
          </a:prstGeom>
        </p:spPr>
      </p:pic>
      <p:sp>
        <p:nvSpPr>
          <p:cNvPr id="3" name="TextBox 2"/>
          <p:cNvSpPr txBox="1"/>
          <p:nvPr/>
        </p:nvSpPr>
        <p:spPr>
          <a:xfrm>
            <a:off x="9310255" y="656705"/>
            <a:ext cx="2486193" cy="1200329"/>
          </a:xfrm>
          <a:prstGeom prst="rect">
            <a:avLst/>
          </a:prstGeom>
          <a:noFill/>
        </p:spPr>
        <p:txBody>
          <a:bodyPr wrap="none" rtlCol="0">
            <a:spAutoFit/>
          </a:bodyPr>
          <a:lstStyle/>
          <a:p>
            <a:r>
              <a:rPr lang="en-US" dirty="0" smtClean="0"/>
              <a:t>Good practices</a:t>
            </a:r>
          </a:p>
          <a:p>
            <a:r>
              <a:rPr lang="en-US" dirty="0" smtClean="0"/>
              <a:t>Local </a:t>
            </a:r>
            <a:r>
              <a:rPr lang="en-US" dirty="0" err="1" smtClean="0"/>
              <a:t>vars</a:t>
            </a:r>
            <a:r>
              <a:rPr lang="en-US" dirty="0" smtClean="0"/>
              <a:t>: start with l_</a:t>
            </a:r>
          </a:p>
          <a:p>
            <a:r>
              <a:rPr lang="en-US" dirty="0" smtClean="0"/>
              <a:t>Cursors: start with cur</a:t>
            </a:r>
          </a:p>
          <a:p>
            <a:r>
              <a:rPr lang="en-US" dirty="0" smtClean="0"/>
              <a:t>Exceptions: start with e_</a:t>
            </a:r>
            <a:endParaRPr lang="en-US" dirty="0"/>
          </a:p>
        </p:txBody>
      </p:sp>
    </p:spTree>
    <p:extLst>
      <p:ext uri="{BB962C8B-B14F-4D97-AF65-F5344CB8AC3E}">
        <p14:creationId xmlns:p14="http://schemas.microsoft.com/office/powerpoint/2010/main" val="3104374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87599" y="296543"/>
            <a:ext cx="7018052" cy="6561457"/>
          </a:xfrm>
          <a:prstGeom prst="rect">
            <a:avLst/>
          </a:prstGeom>
        </p:spPr>
      </p:pic>
    </p:spTree>
    <p:extLst>
      <p:ext uri="{BB962C8B-B14F-4D97-AF65-F5344CB8AC3E}">
        <p14:creationId xmlns:p14="http://schemas.microsoft.com/office/powerpoint/2010/main" val="1035712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25721" y="202320"/>
            <a:ext cx="7461574" cy="6232154"/>
          </a:xfrm>
          <a:prstGeom prst="rect">
            <a:avLst/>
          </a:prstGeom>
        </p:spPr>
      </p:pic>
    </p:spTree>
    <p:extLst>
      <p:ext uri="{BB962C8B-B14F-4D97-AF65-F5344CB8AC3E}">
        <p14:creationId xmlns:p14="http://schemas.microsoft.com/office/powerpoint/2010/main" val="2949104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1602</TotalTime>
  <Words>570</Words>
  <Application>Microsoft Office PowerPoint</Application>
  <PresentationFormat>Widescreen</PresentationFormat>
  <Paragraphs>54</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Calibri Light</vt:lpstr>
      <vt:lpstr>Courier New</vt:lpstr>
      <vt:lpstr>Roboto</vt:lpstr>
      <vt:lpstr>Office Theme</vt:lpstr>
      <vt:lpstr>PL-SQL Course</vt:lpstr>
      <vt:lpstr>Installing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Composite Datatype (mix of dts)</vt:lpstr>
      <vt:lpstr>PowerPoint Presentation</vt:lpstr>
      <vt:lpstr>PowerPoint Presentation</vt:lpstr>
      <vt:lpstr>PowerPoint Presentation</vt:lpstr>
      <vt:lpstr>PowerPoint Presentation</vt:lpstr>
      <vt:lpstr>PowerPoint Presentation</vt:lpstr>
    </vt:vector>
  </TitlesOfParts>
  <Company>Ortec Finance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Keshav Bhatt</dc:creator>
  <cp:lastModifiedBy>Keshav Bhatt</cp:lastModifiedBy>
  <cp:revision>50</cp:revision>
  <dcterms:created xsi:type="dcterms:W3CDTF">2020-01-09T12:21:48Z</dcterms:created>
  <dcterms:modified xsi:type="dcterms:W3CDTF">2020-01-16T20:32:11Z</dcterms:modified>
</cp:coreProperties>
</file>